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5" r:id="rId4"/>
    <p:sldId id="264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2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AC08B53-A9EB-4167-8280-042CC4396452}" type="datetime1">
              <a:rPr lang="en-US"/>
              <a:pPr lvl="0"/>
              <a:t>6/12/2020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968E956-62A4-41CB-A681-8C1FCDA6BB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1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968E956-62A4-41CB-A681-8C1FCDA6BBE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22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968E956-62A4-41CB-A681-8C1FCDA6BBE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E11409-2394-4B7D-9E91-ECE8ED10C01A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30D4EA-E9E1-442C-ACE8-93D1F574F65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7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911365-5D93-4D93-B092-A397598EB25A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1F87E-021A-45F7-BEF3-6E2A13436FF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4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297072-E2F1-444D-ABCB-61A8F0D4E419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4842DE-5297-476D-9501-99EC023DBC8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8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5B7755-EE1A-4600-A706-15AE52F66E9F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118A36-7154-4289-8AF6-A55CFECEB5F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04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0CACDD-9BF6-4B7D-A75A-BE39F2DCD04E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75838B-1F52-4E4A-ACC2-CCF2CFD7FEB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8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F4DCA8-F08E-4E6D-8427-683FDFB1023D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4B6E88-8980-4702-9828-4D035EF539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9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DB8A03-AA2A-4EE3-9C01-8B1A59308CFD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075AFD-FBC9-472D-A4E3-AA8EE8EE808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98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B7B3F-D32E-47BB-B43B-C25D2C31D750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B6626A-3C0F-4C34-B5F0-7B522FFC7C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0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DA53B-7941-4496-AC93-E83DD6E1EF2F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E65051-86ED-4516-A4C0-CB9D016E340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368586-343C-4242-981F-37B834C69D58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7A45F0-3BFE-4093-920E-C0F0B6378349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2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94B438-2353-4C82-903B-75919CB1B4B9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0013EC-E5F4-4BC1-AC28-AA087C7D97A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0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18501B3-135C-4278-81B5-6987EBA9D2ED}" type="datetime1">
              <a:rPr lang="fr-FR"/>
              <a:pPr lvl="0"/>
              <a:t>12/06/2020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F574B06-61CC-481B-B929-9CB5FBF8B7B6}" type="slidenum">
              <a:t>‹#›</a:t>
            </a:fld>
            <a:endParaRPr lang="fr-FR"/>
          </a:p>
        </p:txBody>
      </p:sp>
      <p:sp>
        <p:nvSpPr>
          <p:cNvPr id="7" name="MSIPCMContentMarking" descr="{&quot;HashCode&quot;:-1406602145,&quot;Placement&quot;:&quot;Footer&quot;}"/>
          <p:cNvSpPr txBox="1"/>
          <p:nvPr/>
        </p:nvSpPr>
        <p:spPr>
          <a:xfrm>
            <a:off x="5522628" y="6624581"/>
            <a:ext cx="1146739" cy="2334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>
                <a:solidFill>
                  <a:srgbClr val="008000"/>
                </a:solidFill>
                <a:uFillTx/>
                <a:latin typeface="arial" pitchFamily="34"/>
              </a:rPr>
              <a:t> C1 - Internal use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 txBox="1"/>
          <p:nvPr/>
        </p:nvSpPr>
        <p:spPr>
          <a:xfrm>
            <a:off x="1004550" y="2137894"/>
            <a:ext cx="10367494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>
                <a:solidFill>
                  <a:srgbClr val="0070C0"/>
                </a:solidFill>
                <a:uFillTx/>
                <a:latin typeface="Calibri"/>
              </a:rPr>
              <a:t>LC19 : Application du premier principe de la thermodynamique à la réaction chimique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 txBox="1"/>
          <p:nvPr/>
        </p:nvSpPr>
        <p:spPr>
          <a:xfrm>
            <a:off x="1041620" y="185522"/>
            <a:ext cx="103674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>
                <a:solidFill>
                  <a:srgbClr val="0070C0"/>
                </a:solidFill>
                <a:uFillTx/>
                <a:latin typeface="Calibri"/>
              </a:rPr>
              <a:t>Etat 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599188"/>
                  </p:ext>
                </p:extLst>
              </p:nvPr>
            </p:nvGraphicFramePr>
            <p:xfrm>
              <a:off x="349730" y="847712"/>
              <a:ext cx="11751264" cy="596246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917088"/>
                    <a:gridCol w="3917088"/>
                    <a:gridCol w="3917088"/>
                  </a:tblGrid>
                  <a:tr h="1156203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fr-FR" sz="2700" dirty="0">
                              <a:solidFill>
                                <a:srgbClr val="000000"/>
                              </a:solidFill>
                            </a:rPr>
                            <a:t>Etat physique</a:t>
                          </a:r>
                          <a:endParaRPr lang="en-US" sz="27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700">
                              <a:solidFill>
                                <a:srgbClr val="000000"/>
                              </a:solidFill>
                            </a:rPr>
                            <a:t>Etat standard</a:t>
                          </a:r>
                          <a:endParaRPr lang="en-US" sz="27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170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700" dirty="0" smtClean="0">
                              <a:solidFill>
                                <a:srgbClr val="000000"/>
                              </a:solidFill>
                            </a:rPr>
                            <a:t>Exemple</a:t>
                          </a:r>
                          <a:r>
                            <a:rPr lang="fr-FR" sz="2700" baseline="0" dirty="0">
                              <a:solidFill>
                                <a:srgbClr val="000000"/>
                              </a:solidFill>
                            </a:rPr>
                            <a:t> : état standard de l’eau à </a:t>
                          </a:r>
                          <a14:m>
                            <m:oMath xmlns:m="http://schemas.openxmlformats.org/officeDocument/2006/math">
                              <m:r>
                                <a:rPr lang="fr-FR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F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fr-F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sz="2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lvl="0" algn="ctr"/>
                          <a:endParaRPr lang="en-US" sz="17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>
                              <a:solidFill>
                                <a:srgbClr val="000000"/>
                              </a:solidFill>
                            </a:rPr>
                            <a:t>Solide</a:t>
                          </a:r>
                          <a:endParaRPr lang="en-US" sz="24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>
                              <a:solidFill>
                                <a:srgbClr val="000000"/>
                              </a:solidFill>
                            </a:rPr>
                            <a:t>Solide pur 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endParaRPr lang="en-US" sz="24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Glace pure 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r>
                            <a:rPr lang="fr-FR" sz="2400" dirty="0">
                              <a:solidFill>
                                <a:srgbClr val="FF0000"/>
                              </a:solidFill>
                            </a:rPr>
                            <a:t>Etat</a:t>
                          </a:r>
                          <a:r>
                            <a:rPr lang="fr-FR" sz="2400" baseline="0" dirty="0">
                              <a:solidFill>
                                <a:srgbClr val="FF0000"/>
                              </a:solidFill>
                            </a:rPr>
                            <a:t> hypothétique</a:t>
                          </a:r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921534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Liquide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Liquide pur 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Liquide</a:t>
                          </a:r>
                          <a:r>
                            <a:rPr lang="fr-FR" sz="2400" baseline="0" dirty="0">
                              <a:solidFill>
                                <a:srgbClr val="000000"/>
                              </a:solidFill>
                            </a:rPr>
                            <a:t> pur </a:t>
                          </a: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B050"/>
                              </a:solidFill>
                            </a:rPr>
                            <a:t>Etat</a:t>
                          </a:r>
                          <a:r>
                            <a:rPr lang="fr-FR" sz="2400" baseline="0" dirty="0">
                              <a:solidFill>
                                <a:srgbClr val="00B050"/>
                              </a:solidFill>
                            </a:rPr>
                            <a:t> réel</a:t>
                          </a:r>
                          <a:endParaRPr lang="en-US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Gaz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Gaz</a:t>
                          </a:r>
                          <a:r>
                            <a:rPr lang="fr-FR" sz="2400" baseline="0" dirty="0">
                              <a:solidFill>
                                <a:srgbClr val="000000"/>
                              </a:solidFill>
                            </a:rPr>
                            <a:t> parfait pur </a:t>
                          </a: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Gaz parfait pur 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r>
                            <a:rPr lang="fr-FR" sz="2400" dirty="0">
                              <a:solidFill>
                                <a:srgbClr val="FF0000"/>
                              </a:solidFill>
                            </a:rPr>
                            <a:t>Etat</a:t>
                          </a:r>
                          <a:r>
                            <a:rPr lang="fr-FR" sz="2400" baseline="0" dirty="0">
                              <a:solidFill>
                                <a:srgbClr val="FF0000"/>
                              </a:solidFill>
                            </a:rPr>
                            <a:t> hypothétique</a:t>
                          </a: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Solvant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Liquide pur 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Soluté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>
                              <a:solidFill>
                                <a:srgbClr val="000000"/>
                              </a:solidFill>
                            </a:rPr>
                            <a:t>Soluté à la concentration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𝑚𝑜𝑙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sz="2400">
                              <a:solidFill>
                                <a:srgbClr val="000000"/>
                              </a:solidFill>
                            </a:rPr>
                            <a:t>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oMath>
                          </a14:m>
                          <a:endParaRPr lang="en-US" sz="24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599188"/>
                  </p:ext>
                </p:extLst>
              </p:nvPr>
            </p:nvGraphicFramePr>
            <p:xfrm>
              <a:off x="349730" y="847712"/>
              <a:ext cx="11751264" cy="596246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917088"/>
                    <a:gridCol w="3917088"/>
                    <a:gridCol w="3917088"/>
                  </a:tblGrid>
                  <a:tr h="116876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fr-FR" sz="2700" dirty="0">
                              <a:solidFill>
                                <a:srgbClr val="000000"/>
                              </a:solidFill>
                            </a:rPr>
                            <a:t>Etat physique</a:t>
                          </a:r>
                          <a:endParaRPr lang="en-US" sz="27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700">
                              <a:solidFill>
                                <a:srgbClr val="000000"/>
                              </a:solidFill>
                            </a:rPr>
                            <a:t>Etat standard</a:t>
                          </a:r>
                          <a:endParaRPr lang="en-US" sz="27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170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156" t="-4688" r="-311" b="-410938"/>
                          </a:stretch>
                        </a:blip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>
                              <a:solidFill>
                                <a:srgbClr val="000000"/>
                              </a:solidFill>
                            </a:rPr>
                            <a:t>Solide</a:t>
                          </a:r>
                          <a:endParaRPr lang="en-US" sz="24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6" t="-136735" r="-100311" b="-436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156" t="-136735" r="-311" b="-436735"/>
                          </a:stretch>
                        </a:blipFill>
                      </a:tcPr>
                    </a:tc>
                  </a:tr>
                  <a:tr h="921534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Liquide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6" t="-230464" r="-100311" b="-3251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156" t="-230464" r="-311" b="-325166"/>
                          </a:stretch>
                        </a:blip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Gaz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6" t="-339456" r="-100311" b="-234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156" t="-339456" r="-311" b="-234014"/>
                          </a:stretch>
                        </a:blipFill>
                      </a:tcPr>
                    </a:tc>
                  </a:tr>
                  <a:tr h="896057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Solvant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6" t="-436486" r="-100311" b="-13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1184000">
                    <a:tc>
                      <a:txBody>
                        <a:bodyPr/>
                        <a:lstStyle/>
                        <a:p>
                          <a:pPr marL="0" marR="0" lvl="0" indent="0" algn="ctr" defTabSz="914400" rtl="0" fontAlgn="auto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  <a:tabLst/>
                          </a:pPr>
                          <a:r>
                            <a:rPr lang="fr-FR" sz="2400" dirty="0">
                              <a:solidFill>
                                <a:srgbClr val="000000"/>
                              </a:solidFill>
                            </a:rPr>
                            <a:t>Soluté</a:t>
                          </a:r>
                          <a:endParaRPr lang="en-US" sz="24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6" t="-409278" r="-100311" b="-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2400" dirty="0"/>
                        </a:p>
                      </a:txBody>
                      <a:tcPr marL="86712" marR="86712" marT="43360" marB="43360"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 txBox="1"/>
          <p:nvPr/>
        </p:nvSpPr>
        <p:spPr>
          <a:xfrm>
            <a:off x="1041620" y="185522"/>
            <a:ext cx="10367494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 smtClean="0">
                <a:solidFill>
                  <a:srgbClr val="0070C0"/>
                </a:solidFill>
                <a:uFillTx/>
                <a:latin typeface="Calibri"/>
              </a:rPr>
              <a:t>Transformation isobare et isotherme</a:t>
            </a:r>
            <a:endParaRPr lang="fr-FR" sz="4000" b="1" i="0" u="none" strike="noStrike" kern="1200" cap="none" spc="0" baseline="0" dirty="0">
              <a:solidFill>
                <a:srgbClr val="0070C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28"/>
              <p:cNvSpPr/>
              <p:nvPr/>
            </p:nvSpPr>
            <p:spPr>
              <a:xfrm>
                <a:off x="237573" y="5590662"/>
                <a:ext cx="3234786" cy="769441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200" b="0" i="0" u="none" strike="noStrike" kern="1200" cap="none" spc="0" baseline="0" smtClean="0">
                    <a:solidFill>
                      <a:srgbClr val="000000"/>
                    </a:solidFill>
                    <a:uFillTx/>
                    <a:latin typeface="Calibri"/>
                  </a:rPr>
                  <a:t>Reaction</a:t>
                </a:r>
                <a:r>
                  <a:rPr lang="en-US" sz="2200" b="0" i="0" u="none" strike="noStrike" kern="1200" cap="none" spc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US" sz="2200" b="1" kern="0" dirty="0" err="1" smtClean="0">
                    <a:solidFill>
                      <a:srgbClr val="000000"/>
                    </a:solidFill>
                    <a:latin typeface="Calibri"/>
                  </a:rPr>
                  <a:t>e</a:t>
                </a:r>
                <a:r>
                  <a:rPr lang="en-US" sz="2200" b="1" i="0" u="none" strike="noStrike" kern="1200" cap="none" spc="0" smtClean="0">
                    <a:solidFill>
                      <a:srgbClr val="000000"/>
                    </a:solidFill>
                    <a:uFillTx/>
                    <a:latin typeface="Calibri"/>
                  </a:rPr>
                  <a:t>xothermique</a:t>
                </a:r>
                <a:r>
                  <a:rPr lang="en-US" sz="22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Calibri"/>
                  </a:rPr>
                  <a:t>&lt; </a:t>
                </a:r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0</a:t>
                </a:r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0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3" y="5590662"/>
                <a:ext cx="3234786" cy="769441"/>
              </a:xfrm>
              <a:prstGeom prst="rect">
                <a:avLst/>
              </a:prstGeom>
              <a:blipFill rotWithShape="0">
                <a:blip r:embed="rId3"/>
                <a:stretch>
                  <a:fillRect t="-5556" r="-1695" b="-15873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0172" y="4958443"/>
                <a:ext cx="2729978" cy="394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2" y="4958443"/>
                <a:ext cx="2729978" cy="394660"/>
              </a:xfrm>
              <a:prstGeom prst="rect">
                <a:avLst/>
              </a:prstGeom>
              <a:blipFill rotWithShape="0">
                <a:blip r:embed="rId4"/>
                <a:stretch>
                  <a:fillRect l="-2009" r="-1562" b="-2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68793" t="20805" r="19052" b="1954"/>
          <a:stretch/>
        </p:blipFill>
        <p:spPr>
          <a:xfrm>
            <a:off x="694281" y="1000364"/>
            <a:ext cx="2064681" cy="3690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84181" t="15748" r="5603" b="33217"/>
          <a:stretch/>
        </p:blipFill>
        <p:spPr>
          <a:xfrm>
            <a:off x="4112781" y="1281287"/>
            <a:ext cx="2617076" cy="3677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8"/>
              <p:cNvSpPr/>
              <p:nvPr/>
            </p:nvSpPr>
            <p:spPr>
              <a:xfrm>
                <a:off x="3789588" y="5590662"/>
                <a:ext cx="3263463" cy="769441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Reaction</a:t>
                </a:r>
                <a:r>
                  <a:rPr lang="en-US" sz="22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US" sz="2200" b="1" kern="0" dirty="0" err="1" smtClean="0">
                    <a:solidFill>
                      <a:srgbClr val="000000"/>
                    </a:solidFill>
                    <a:latin typeface="Calibri"/>
                  </a:rPr>
                  <a:t>endothermique</a:t>
                </a:r>
                <a:r>
                  <a:rPr lang="en-US" sz="22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Calibri"/>
                  </a:rPr>
                  <a:t>&lt; </a:t>
                </a:r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0</a:t>
                </a:r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5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588" y="5590662"/>
                <a:ext cx="3263463" cy="769441"/>
              </a:xfrm>
              <a:prstGeom prst="rect">
                <a:avLst/>
              </a:prstGeom>
              <a:blipFill rotWithShape="0">
                <a:blip r:embed="rId7"/>
                <a:stretch>
                  <a:fillRect l="-561" t="-5556" r="-3925" b="-15873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943158" y="4935998"/>
                <a:ext cx="295632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𝑁𝑎𝐶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8" y="4935998"/>
                <a:ext cx="2956322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1649" r="-412" b="-1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7337123" y="4690429"/>
            <a:ext cx="4642684" cy="748828"/>
            <a:chOff x="7337123" y="4690429"/>
            <a:chExt cx="4642684" cy="748828"/>
          </a:xfrm>
        </p:grpSpPr>
        <p:pic>
          <p:nvPicPr>
            <p:cNvPr id="27" name="Image 2"/>
            <p:cNvPicPr>
              <a:picLocks noChangeAspect="1"/>
            </p:cNvPicPr>
            <p:nvPr/>
          </p:nvPicPr>
          <p:blipFill rotWithShape="1">
            <a:blip r:embed="rId9"/>
            <a:srcRect b="60924"/>
            <a:stretch/>
          </p:blipFill>
          <p:spPr>
            <a:xfrm>
              <a:off x="7337123" y="4690429"/>
              <a:ext cx="4642684" cy="748828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9383574" y="5106358"/>
              <a:ext cx="549781" cy="1681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28"/>
              <p:cNvSpPr/>
              <p:nvPr/>
            </p:nvSpPr>
            <p:spPr>
              <a:xfrm>
                <a:off x="8301623" y="5590661"/>
                <a:ext cx="3263463" cy="769441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Reaction</a:t>
                </a:r>
                <a:r>
                  <a:rPr lang="en-US" sz="22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US" sz="2200" b="1" kern="0" dirty="0" err="1" smtClean="0">
                    <a:solidFill>
                      <a:srgbClr val="000000"/>
                    </a:solidFill>
                    <a:latin typeface="Calibri"/>
                  </a:rPr>
                  <a:t>athermique</a:t>
                </a:r>
                <a:r>
                  <a:rPr lang="en-US" sz="22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US" sz="2200" kern="0" dirty="0">
                    <a:solidFill>
                      <a:srgbClr val="000000"/>
                    </a:solidFill>
                    <a:latin typeface="Calibri"/>
                  </a:rPr>
                  <a:t>=</a:t>
                </a:r>
                <a:r>
                  <a:rPr lang="en-US" sz="2200" dirty="0" smtClean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0</a:t>
                </a:r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23" y="5590661"/>
                <a:ext cx="3263463" cy="769441"/>
              </a:xfrm>
              <a:prstGeom prst="rect">
                <a:avLst/>
              </a:prstGeom>
              <a:blipFill rotWithShape="0">
                <a:blip r:embed="rId10"/>
                <a:stretch>
                  <a:fillRect t="-5556" b="-15873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l="81316" t="19240" r="2763" b="48480"/>
          <a:stretch/>
        </p:blipFill>
        <p:spPr>
          <a:xfrm>
            <a:off x="7724788" y="1910540"/>
            <a:ext cx="3907644" cy="22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 txBox="1"/>
          <p:nvPr/>
        </p:nvSpPr>
        <p:spPr>
          <a:xfrm>
            <a:off x="1041620" y="185522"/>
            <a:ext cx="10367494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>
                <a:solidFill>
                  <a:srgbClr val="0070C0"/>
                </a:solidFill>
                <a:uFillTx/>
                <a:latin typeface="Calibri"/>
              </a:rPr>
              <a:t>Mesure de l’enthalpie standar</a:t>
            </a:r>
            <a:r>
              <a:rPr lang="fr-FR" sz="4000" b="1" i="0" u="none" strike="noStrike" kern="0" cap="none" spc="0" baseline="0">
                <a:solidFill>
                  <a:srgbClr val="0070C0"/>
                </a:solidFill>
                <a:uFillTx/>
                <a:latin typeface="Calibri"/>
              </a:rPr>
              <a:t>d de réaction d’une réaction d’oxydo-réduction</a:t>
            </a:r>
            <a:endParaRPr lang="fr-FR" sz="4000" b="1" i="0" u="none" strike="noStrike" kern="1200" cap="none" spc="0" baseline="0">
              <a:solidFill>
                <a:srgbClr val="0070C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au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088227"/>
                  </p:ext>
                </p:extLst>
              </p:nvPr>
            </p:nvGraphicFramePr>
            <p:xfrm>
              <a:off x="3130183" y="4772793"/>
              <a:ext cx="6821970" cy="190282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364394"/>
                    <a:gridCol w="1364394"/>
                    <a:gridCol w="1364394"/>
                    <a:gridCol w="1364394"/>
                    <a:gridCol w="1364394"/>
                  </a:tblGrid>
                  <a:tr h="596252">
                    <a:tc>
                      <a:txBody>
                        <a:bodyPr/>
                        <a:lstStyle/>
                        <a:p>
                          <a:pPr lvl="0"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𝑪𝒖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𝒂𝒒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fr-FR" b="1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𝒁𝒏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lvl="0" algn="ctr"/>
                          <a:r>
                            <a:rPr lang="fr-FR" b="0" dirty="0">
                              <a:solidFill>
                                <a:srgbClr val="FF0000"/>
                              </a:solidFill>
                            </a:rPr>
                            <a:t>excès</a:t>
                          </a:r>
                          <a:endParaRPr lang="en-US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𝑪𝒖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𝒁𝒏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𝒂𝒒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fr-FR" b="1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596252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fr-FR">
                              <a:solidFill>
                                <a:srgbClr val="000000"/>
                              </a:solidFill>
                            </a:rPr>
                            <a:t>Etat initial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𝑍𝑛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596252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fr-FR">
                              <a:solidFill>
                                <a:srgbClr val="000000"/>
                              </a:solidFill>
                            </a:rPr>
                            <a:t>Etat </a:t>
                          </a:r>
                        </a:p>
                        <a:p>
                          <a:pPr lvl="0" algn="ctr"/>
                          <a:r>
                            <a:rPr lang="fr-FR">
                              <a:solidFill>
                                <a:srgbClr val="000000"/>
                              </a:solidFill>
                            </a:rPr>
                            <a:t>final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𝑍𝑛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au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088227"/>
                  </p:ext>
                </p:extLst>
              </p:nvPr>
            </p:nvGraphicFramePr>
            <p:xfrm>
              <a:off x="3130183" y="4772793"/>
              <a:ext cx="6821970" cy="190282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364394"/>
                    <a:gridCol w="1364394"/>
                    <a:gridCol w="1364394"/>
                    <a:gridCol w="1364394"/>
                    <a:gridCol w="1364394"/>
                  </a:tblGrid>
                  <a:tr h="666496">
                    <a:tc>
                      <a:txBody>
                        <a:bodyPr/>
                        <a:lstStyle/>
                        <a:p>
                          <a:pPr lvl="0"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46" t="-909" r="-300893" b="-1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446" t="-909" r="-200893" b="-1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0446" t="-909" r="-100893" b="-1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00446" t="-909" r="-893" b="-199091"/>
                          </a:stretch>
                        </a:blipFill>
                      </a:tcPr>
                    </a:tc>
                  </a:tr>
                  <a:tr h="596252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fr-FR">
                              <a:solidFill>
                                <a:srgbClr val="000000"/>
                              </a:solidFill>
                            </a:rPr>
                            <a:t>Etat initial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46" t="-113265" r="-300893" b="-123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446" t="-113265" r="-200893" b="-123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0446" t="-113265" r="-100893" b="-123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00446" t="-113265" r="-893" b="-12346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fr-FR">
                              <a:solidFill>
                                <a:srgbClr val="000000"/>
                              </a:solidFill>
                            </a:rPr>
                            <a:t>Etat </a:t>
                          </a:r>
                        </a:p>
                        <a:p>
                          <a:pPr lvl="0" algn="ctr"/>
                          <a:r>
                            <a:rPr lang="fr-FR">
                              <a:solidFill>
                                <a:srgbClr val="000000"/>
                              </a:solidFill>
                            </a:rPr>
                            <a:t>final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46" t="-197170" r="-30089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446" t="-197170" r="-20089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0446" t="-197170" r="-10089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1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00446" t="-197170" r="-893" b="-141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4" name="Groupe 17"/>
          <p:cNvGrpSpPr/>
          <p:nvPr/>
        </p:nvGrpSpPr>
        <p:grpSpPr>
          <a:xfrm>
            <a:off x="7899254" y="2139229"/>
            <a:ext cx="1489137" cy="1495163"/>
            <a:chOff x="7899254" y="2139229"/>
            <a:chExt cx="1489137" cy="1495163"/>
          </a:xfrm>
        </p:grpSpPr>
        <p:sp>
          <p:nvSpPr>
            <p:cNvPr id="5" name="Rectangle 16"/>
            <p:cNvSpPr/>
            <p:nvPr/>
          </p:nvSpPr>
          <p:spPr>
            <a:xfrm>
              <a:off x="8103284" y="2616198"/>
              <a:ext cx="1268629" cy="1018193"/>
            </a:xfrm>
            <a:prstGeom prst="rect">
              <a:avLst/>
            </a:prstGeom>
            <a:solidFill>
              <a:srgbClr val="56CA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8103284" y="2474101"/>
              <a:ext cx="0" cy="1160291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7" name="Connecteur droit 7"/>
            <p:cNvCxnSpPr/>
            <p:nvPr/>
          </p:nvCxnSpPr>
          <p:spPr>
            <a:xfrm>
              <a:off x="9380152" y="2139229"/>
              <a:ext cx="0" cy="149516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8" name="Connecteur droit 8"/>
            <p:cNvCxnSpPr/>
            <p:nvPr/>
          </p:nvCxnSpPr>
          <p:spPr>
            <a:xfrm>
              <a:off x="8103284" y="3634392"/>
              <a:ext cx="1285107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Connecteur droit 11"/>
            <p:cNvCxnSpPr/>
            <p:nvPr/>
          </p:nvCxnSpPr>
          <p:spPr>
            <a:xfrm flipH="1" flipV="1">
              <a:off x="7899254" y="2139229"/>
              <a:ext cx="204030" cy="33486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0" name="Connecteur droit 13"/>
            <p:cNvCxnSpPr/>
            <p:nvPr/>
          </p:nvCxnSpPr>
          <p:spPr>
            <a:xfrm flipH="1">
              <a:off x="7899254" y="2139229"/>
              <a:ext cx="1472660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</p:grpSp>
      <p:pic>
        <p:nvPicPr>
          <p:cNvPr id="11" name="Picture 4" descr="Zinc en Poudre, Achat Zinc Technique - Mon Droguiste"/>
          <p:cNvPicPr>
            <a:picLocks noChangeAspect="1"/>
          </p:cNvPicPr>
          <p:nvPr/>
        </p:nvPicPr>
        <p:blipFill>
          <a:blip r:embed="rId3"/>
          <a:srcRect l="19144" t="29688" r="19595" b="25794"/>
          <a:stretch>
            <a:fillRect/>
          </a:stretch>
        </p:blipFill>
        <p:spPr>
          <a:xfrm>
            <a:off x="1565013" y="1950186"/>
            <a:ext cx="1338599" cy="13320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e 19"/>
          <p:cNvGrpSpPr/>
          <p:nvPr/>
        </p:nvGrpSpPr>
        <p:grpSpPr>
          <a:xfrm>
            <a:off x="3595731" y="1417264"/>
            <a:ext cx="3791102" cy="3149175"/>
            <a:chOff x="3629290" y="1479654"/>
            <a:chExt cx="3791102" cy="3149175"/>
          </a:xfrm>
        </p:grpSpPr>
        <p:pic>
          <p:nvPicPr>
            <p:cNvPr id="13" name="Picture 6" descr="Pendule, calorimètre, culture générale en physique. Concours ...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629290" y="1479654"/>
              <a:ext cx="3791102" cy="314917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Rectangle 18"/>
            <p:cNvSpPr/>
            <p:nvPr/>
          </p:nvSpPr>
          <p:spPr>
            <a:xfrm>
              <a:off x="4791071" y="2681285"/>
              <a:ext cx="604839" cy="85725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5" name="Rectangle 22"/>
            <p:cNvSpPr/>
            <p:nvPr/>
          </p:nvSpPr>
          <p:spPr>
            <a:xfrm>
              <a:off x="5430182" y="2681285"/>
              <a:ext cx="227676" cy="85725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6" name="Rectangle 23"/>
            <p:cNvSpPr/>
            <p:nvPr/>
          </p:nvSpPr>
          <p:spPr>
            <a:xfrm>
              <a:off x="4552788" y="2681285"/>
              <a:ext cx="171614" cy="85725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7" name="Forme libre 20"/>
          <p:cNvSpPr/>
          <p:nvPr/>
        </p:nvSpPr>
        <p:spPr>
          <a:xfrm>
            <a:off x="2903604" y="1806223"/>
            <a:ext cx="2108807" cy="86283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63578"/>
              <a:gd name="f7" fmla="val 1153247"/>
              <a:gd name="f8" fmla="val 844329"/>
              <a:gd name="f9" fmla="val 507656"/>
              <a:gd name="f10" fmla="val 398456"/>
              <a:gd name="f11" fmla="val 1015313"/>
              <a:gd name="f12" fmla="val -47417"/>
              <a:gd name="f13" fmla="val 1359243"/>
              <a:gd name="f14" fmla="val 4069"/>
              <a:gd name="f15" fmla="val 1703173"/>
              <a:gd name="f16" fmla="val 55555"/>
              <a:gd name="f17" fmla="+- 0 0 -90"/>
              <a:gd name="f18" fmla="*/ f3 1 2063578"/>
              <a:gd name="f19" fmla="*/ f4 1 1153247"/>
              <a:gd name="f20" fmla="val f5"/>
              <a:gd name="f21" fmla="val f6"/>
              <a:gd name="f22" fmla="val f7"/>
              <a:gd name="f23" fmla="*/ f17 f0 1"/>
              <a:gd name="f24" fmla="+- f22 0 f20"/>
              <a:gd name="f25" fmla="+- f21 0 f20"/>
              <a:gd name="f26" fmla="*/ f23 1 f2"/>
              <a:gd name="f27" fmla="*/ f25 1 2063578"/>
              <a:gd name="f28" fmla="*/ f24 1 1153247"/>
              <a:gd name="f29" fmla="*/ 0 f25 1"/>
              <a:gd name="f30" fmla="*/ 844329 f24 1"/>
              <a:gd name="f31" fmla="*/ 1359243 f25 1"/>
              <a:gd name="f32" fmla="*/ 4069 f24 1"/>
              <a:gd name="f33" fmla="*/ 2063578 f25 1"/>
              <a:gd name="f34" fmla="*/ 1153247 f24 1"/>
              <a:gd name="f35" fmla="+- f26 0 f1"/>
              <a:gd name="f36" fmla="*/ f29 1 2063578"/>
              <a:gd name="f37" fmla="*/ f30 1 1153247"/>
              <a:gd name="f38" fmla="*/ f31 1 2063578"/>
              <a:gd name="f39" fmla="*/ f32 1 1153247"/>
              <a:gd name="f40" fmla="*/ f33 1 2063578"/>
              <a:gd name="f41" fmla="*/ f34 1 1153247"/>
              <a:gd name="f42" fmla="*/ f20 1 f27"/>
              <a:gd name="f43" fmla="*/ f21 1 f27"/>
              <a:gd name="f44" fmla="*/ f20 1 f28"/>
              <a:gd name="f45" fmla="*/ f22 1 f28"/>
              <a:gd name="f46" fmla="*/ f36 1 f27"/>
              <a:gd name="f47" fmla="*/ f37 1 f28"/>
              <a:gd name="f48" fmla="*/ f38 1 f27"/>
              <a:gd name="f49" fmla="*/ f39 1 f28"/>
              <a:gd name="f50" fmla="*/ f40 1 f27"/>
              <a:gd name="f51" fmla="*/ f41 1 f28"/>
              <a:gd name="f52" fmla="*/ f42 f18 1"/>
              <a:gd name="f53" fmla="*/ f43 f18 1"/>
              <a:gd name="f54" fmla="*/ f45 f19 1"/>
              <a:gd name="f55" fmla="*/ f44 f19 1"/>
              <a:gd name="f56" fmla="*/ f46 f18 1"/>
              <a:gd name="f57" fmla="*/ f47 f19 1"/>
              <a:gd name="f58" fmla="*/ f48 f18 1"/>
              <a:gd name="f59" fmla="*/ f49 f19 1"/>
              <a:gd name="f60" fmla="*/ f50 f18 1"/>
              <a:gd name="f61" fmla="*/ f51 f1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56" y="f57"/>
              </a:cxn>
              <a:cxn ang="f35">
                <a:pos x="f58" y="f59"/>
              </a:cxn>
              <a:cxn ang="f35">
                <a:pos x="f60" y="f61"/>
              </a:cxn>
              <a:cxn ang="f35">
                <a:pos x="f60" y="f61"/>
              </a:cxn>
              <a:cxn ang="f35">
                <a:pos x="f60" y="f61"/>
              </a:cxn>
              <a:cxn ang="f35">
                <a:pos x="f60" y="f61"/>
              </a:cxn>
            </a:cxnLst>
            <a:rect l="f52" t="f55" r="f53" b="f54"/>
            <a:pathLst>
              <a:path w="2063578" h="1153247">
                <a:moveTo>
                  <a:pt x="f5" y="f8"/>
                </a:moveTo>
                <a:cubicBezTo>
                  <a:pt x="f9" y="f10"/>
                  <a:pt x="f11" y="f12"/>
                  <a:pt x="f13" y="f14"/>
                </a:cubicBezTo>
                <a:cubicBezTo>
                  <a:pt x="f15" y="f16"/>
                  <a:pt x="f6" y="f7"/>
                  <a:pt x="f6" y="f7"/>
                </a:cubicBezTo>
                <a:lnTo>
                  <a:pt x="f6" y="f7"/>
                </a:lnTo>
                <a:lnTo>
                  <a:pt x="f6" y="f7"/>
                </a:lnTo>
                <a:lnTo>
                  <a:pt x="f6" y="f7"/>
                </a:lnTo>
              </a:path>
            </a:pathLst>
          </a:custGeom>
          <a:noFill/>
          <a:ln w="19046" cap="flat">
            <a:solidFill>
              <a:srgbClr val="41719C"/>
            </a:solidFill>
            <a:prstDash val="solid"/>
            <a:miter/>
            <a:tailEnd type="arrow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Forme libre 26"/>
          <p:cNvSpPr/>
          <p:nvPr/>
        </p:nvSpPr>
        <p:spPr>
          <a:xfrm flipH="1">
            <a:off x="5491282" y="1651068"/>
            <a:ext cx="3205977" cy="87171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63578"/>
              <a:gd name="f7" fmla="val 1153247"/>
              <a:gd name="f8" fmla="val 844329"/>
              <a:gd name="f9" fmla="val 507656"/>
              <a:gd name="f10" fmla="val 398456"/>
              <a:gd name="f11" fmla="val 1015313"/>
              <a:gd name="f12" fmla="val -47417"/>
              <a:gd name="f13" fmla="val 1359243"/>
              <a:gd name="f14" fmla="val 4069"/>
              <a:gd name="f15" fmla="val 1703173"/>
              <a:gd name="f16" fmla="val 55555"/>
              <a:gd name="f17" fmla="+- 0 0 -90"/>
              <a:gd name="f18" fmla="*/ f3 1 2063578"/>
              <a:gd name="f19" fmla="*/ f4 1 1153247"/>
              <a:gd name="f20" fmla="val f5"/>
              <a:gd name="f21" fmla="val f6"/>
              <a:gd name="f22" fmla="val f7"/>
              <a:gd name="f23" fmla="*/ f17 f0 1"/>
              <a:gd name="f24" fmla="+- f22 0 f20"/>
              <a:gd name="f25" fmla="+- f21 0 f20"/>
              <a:gd name="f26" fmla="*/ f23 1 f2"/>
              <a:gd name="f27" fmla="*/ f25 1 2063578"/>
              <a:gd name="f28" fmla="*/ f24 1 1153247"/>
              <a:gd name="f29" fmla="*/ 0 f25 1"/>
              <a:gd name="f30" fmla="*/ 844329 f24 1"/>
              <a:gd name="f31" fmla="*/ 1359243 f25 1"/>
              <a:gd name="f32" fmla="*/ 4069 f24 1"/>
              <a:gd name="f33" fmla="*/ 2063578 f25 1"/>
              <a:gd name="f34" fmla="*/ 1153247 f24 1"/>
              <a:gd name="f35" fmla="+- f26 0 f1"/>
              <a:gd name="f36" fmla="*/ f29 1 2063578"/>
              <a:gd name="f37" fmla="*/ f30 1 1153247"/>
              <a:gd name="f38" fmla="*/ f31 1 2063578"/>
              <a:gd name="f39" fmla="*/ f32 1 1153247"/>
              <a:gd name="f40" fmla="*/ f33 1 2063578"/>
              <a:gd name="f41" fmla="*/ f34 1 1153247"/>
              <a:gd name="f42" fmla="*/ f20 1 f27"/>
              <a:gd name="f43" fmla="*/ f21 1 f27"/>
              <a:gd name="f44" fmla="*/ f20 1 f28"/>
              <a:gd name="f45" fmla="*/ f22 1 f28"/>
              <a:gd name="f46" fmla="*/ f36 1 f27"/>
              <a:gd name="f47" fmla="*/ f37 1 f28"/>
              <a:gd name="f48" fmla="*/ f38 1 f27"/>
              <a:gd name="f49" fmla="*/ f39 1 f28"/>
              <a:gd name="f50" fmla="*/ f40 1 f27"/>
              <a:gd name="f51" fmla="*/ f41 1 f28"/>
              <a:gd name="f52" fmla="*/ f42 f18 1"/>
              <a:gd name="f53" fmla="*/ f43 f18 1"/>
              <a:gd name="f54" fmla="*/ f45 f19 1"/>
              <a:gd name="f55" fmla="*/ f44 f19 1"/>
              <a:gd name="f56" fmla="*/ f46 f18 1"/>
              <a:gd name="f57" fmla="*/ f47 f19 1"/>
              <a:gd name="f58" fmla="*/ f48 f18 1"/>
              <a:gd name="f59" fmla="*/ f49 f19 1"/>
              <a:gd name="f60" fmla="*/ f50 f18 1"/>
              <a:gd name="f61" fmla="*/ f51 f1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56" y="f57"/>
              </a:cxn>
              <a:cxn ang="f35">
                <a:pos x="f58" y="f59"/>
              </a:cxn>
              <a:cxn ang="f35">
                <a:pos x="f60" y="f61"/>
              </a:cxn>
              <a:cxn ang="f35">
                <a:pos x="f60" y="f61"/>
              </a:cxn>
              <a:cxn ang="f35">
                <a:pos x="f60" y="f61"/>
              </a:cxn>
              <a:cxn ang="f35">
                <a:pos x="f60" y="f61"/>
              </a:cxn>
            </a:cxnLst>
            <a:rect l="f52" t="f55" r="f53" b="f54"/>
            <a:pathLst>
              <a:path w="2063578" h="1153247">
                <a:moveTo>
                  <a:pt x="f5" y="f8"/>
                </a:moveTo>
                <a:cubicBezTo>
                  <a:pt x="f9" y="f10"/>
                  <a:pt x="f11" y="f12"/>
                  <a:pt x="f13" y="f14"/>
                </a:cubicBezTo>
                <a:cubicBezTo>
                  <a:pt x="f15" y="f16"/>
                  <a:pt x="f6" y="f7"/>
                  <a:pt x="f6" y="f7"/>
                </a:cubicBezTo>
                <a:lnTo>
                  <a:pt x="f6" y="f7"/>
                </a:lnTo>
                <a:lnTo>
                  <a:pt x="f6" y="f7"/>
                </a:lnTo>
                <a:lnTo>
                  <a:pt x="f6" y="f7"/>
                </a:lnTo>
              </a:path>
            </a:pathLst>
          </a:custGeom>
          <a:noFill/>
          <a:ln w="28575" cap="flat">
            <a:solidFill>
              <a:srgbClr val="41719C"/>
            </a:solidFill>
            <a:prstDash val="solid"/>
            <a:miter/>
            <a:tailEnd type="arrow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21"/>
              <p:cNvSpPr/>
              <p:nvPr/>
            </p:nvSpPr>
            <p:spPr>
              <a:xfrm>
                <a:off x="1155545" y="3215825"/>
                <a:ext cx="2157526" cy="658514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𝑍𝑛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moles de zinc solide</a:t>
                </a:r>
              </a:p>
            </p:txBody>
          </p:sp>
        </mc:Choice>
        <mc:Fallback xmlns="">
          <p:sp>
            <p:nvSpPr>
              <p:cNvPr id="19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45" y="3215825"/>
                <a:ext cx="2157526" cy="658514"/>
              </a:xfrm>
              <a:prstGeom prst="rect">
                <a:avLst/>
              </a:prstGeom>
              <a:blipFill rotWithShape="0">
                <a:blip r:embed="rId5"/>
                <a:stretch>
                  <a:fillRect t="-4630" b="-13889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28"/>
              <p:cNvSpPr/>
              <p:nvPr/>
            </p:nvSpPr>
            <p:spPr>
              <a:xfrm>
                <a:off x="9437522" y="2450893"/>
                <a:ext cx="2774390" cy="946989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de solution de sulfate de cuivre</a:t>
                </a: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0">
                        <a:latin typeface="Cambria Math" panose="02040503050406030204" pitchFamily="18" charset="0"/>
                      </a:rPr>
                      <m:t>=1,00.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𝑚𝑜𝑙</m:t>
                    </m:r>
                    <m:r>
                      <a:rPr lang="fr-FR" i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0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22" y="2450893"/>
                <a:ext cx="2774390" cy="946989"/>
              </a:xfrm>
              <a:prstGeom prst="rect">
                <a:avLst/>
              </a:prstGeom>
              <a:blipFill rotWithShape="0">
                <a:blip r:embed="rId6"/>
                <a:stretch>
                  <a:fillRect l="-1099" t="-3226" b="-7097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094270" y="4885087"/>
                <a:ext cx="27411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270" y="4885087"/>
                <a:ext cx="274113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 txBox="1"/>
          <p:nvPr/>
        </p:nvSpPr>
        <p:spPr>
          <a:xfrm>
            <a:off x="1041620" y="185522"/>
            <a:ext cx="10367494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>
                <a:solidFill>
                  <a:srgbClr val="0070C0"/>
                </a:solidFill>
                <a:uFillTx/>
                <a:latin typeface="Calibri"/>
              </a:rPr>
              <a:t>Calcul d’une température de flamme grâce à la loi de Hess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627203" y="2466304"/>
                <a:ext cx="7420173" cy="907752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       →         2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03" y="2466304"/>
                <a:ext cx="7420173" cy="9077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836256" y="1994652"/>
                <a:ext cx="3046332" cy="461662"/>
              </a:xfrm>
              <a:prstGeom prst="rect">
                <a:avLst/>
              </a:prstGeom>
              <a:noFill/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4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Réactifs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0">
                        <a:latin typeface="Cambria Math" panose="02040503050406030204" pitchFamily="18" charset="0"/>
                      </a:rPr>
                      <m:t>𝟐𝟗𝟖</m:t>
                    </m:r>
                    <m:r>
                      <a:rPr lang="fr-FR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sz="2400" b="1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56" y="1994652"/>
                <a:ext cx="3046332" cy="461662"/>
              </a:xfrm>
              <a:prstGeom prst="rect">
                <a:avLst/>
              </a:prstGeom>
              <a:blipFill rotWithShape="0">
                <a:blip r:embed="rId3"/>
                <a:stretch>
                  <a:fillRect l="-2789" t="-8974" b="-26923"/>
                </a:stretch>
              </a:blipFill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6342132" y="1994649"/>
                <a:ext cx="2186969" cy="461665"/>
              </a:xfrm>
              <a:prstGeom prst="rect">
                <a:avLst/>
              </a:prstGeom>
              <a:noFill/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Produits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fr-FR" b="0" i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4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32" y="1994649"/>
                <a:ext cx="218696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878" t="-10256" b="-25641"/>
                </a:stretch>
              </a:blipFill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4278953" y="1964107"/>
                <a:ext cx="1917697" cy="83099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400" b="1" i="0" u="sng" strike="noStrike" kern="1200" cap="none" spc="0" baseline="0" dirty="0">
                    <a:uFillTx/>
                    <a:latin typeface="Calibri"/>
                  </a:rPr>
                  <a:t>Adiabatique</a:t>
                </a:r>
                <a:r>
                  <a:rPr lang="fr-FR" sz="2400" b="1" i="0" u="sng" strike="noStrike" kern="1200" cap="none" spc="0" baseline="0" dirty="0">
                    <a:solidFill>
                      <a:srgbClr val="A5A5A5"/>
                    </a:solidFill>
                    <a:uFillTx/>
                    <a:latin typeface="Calibri"/>
                  </a:rPr>
                  <a:t> :</a:t>
                </a: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∆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FR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2400" b="1" i="0" u="none" strike="noStrike" kern="1200" cap="none" spc="0" baseline="0" dirty="0">
                    <a:solidFill>
                      <a:srgbClr val="A5A5A5"/>
                    </a:solidFill>
                    <a:uFillTx/>
                    <a:latin typeface="Calibri"/>
                  </a:rPr>
                  <a:t> </a:t>
                </a:r>
                <a:endParaRPr lang="en-US" sz="2400" b="1" i="0" u="none" strike="noStrike" kern="1200" cap="none" spc="0" baseline="0" dirty="0">
                  <a:solidFill>
                    <a:srgbClr val="A5A5A5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53" y="1964107"/>
                <a:ext cx="1917697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4127" t="-5839" r="-381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8"/>
          <p:cNvCxnSpPr>
            <a:endCxn id="12" idx="0"/>
          </p:cNvCxnSpPr>
          <p:nvPr/>
        </p:nvCxnSpPr>
        <p:spPr>
          <a:xfrm flipH="1">
            <a:off x="1806645" y="3065846"/>
            <a:ext cx="917171" cy="960056"/>
          </a:xfrm>
          <a:prstGeom prst="straightConnector1">
            <a:avLst/>
          </a:prstGeom>
          <a:noFill/>
          <a:ln w="76196" cap="flat">
            <a:solidFill>
              <a:srgbClr val="FF000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9"/>
              <p:cNvSpPr/>
              <p:nvPr/>
            </p:nvSpPr>
            <p:spPr>
              <a:xfrm>
                <a:off x="4890130" y="5473021"/>
                <a:ext cx="2987225" cy="564706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8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130" y="5473021"/>
                <a:ext cx="2987225" cy="564706"/>
              </a:xfrm>
              <a:prstGeom prst="rect">
                <a:avLst/>
              </a:prstGeom>
              <a:blipFill rotWithShape="0">
                <a:blip r:embed="rId6"/>
                <a:stretch>
                  <a:fillRect t="-38043" b="-60870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10"/>
              <p:cNvSpPr txBox="1"/>
              <p:nvPr/>
            </p:nvSpPr>
            <p:spPr>
              <a:xfrm>
                <a:off x="4218087" y="5943909"/>
                <a:ext cx="3136904" cy="461662"/>
              </a:xfrm>
              <a:prstGeom prst="rect">
                <a:avLst/>
              </a:prstGeom>
              <a:noFill/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Produits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0">
                        <a:latin typeface="Cambria Math" panose="02040503050406030204" pitchFamily="18" charset="0"/>
                      </a:rPr>
                      <m:t>𝟐𝟗𝟖</m:t>
                    </m:r>
                    <m:r>
                      <a:rPr lang="fr-FR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sz="24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9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87" y="5943909"/>
                <a:ext cx="3136904" cy="461662"/>
              </a:xfrm>
              <a:prstGeom prst="rect">
                <a:avLst/>
              </a:prstGeom>
              <a:blipFill rotWithShape="0">
                <a:blip r:embed="rId7"/>
                <a:stretch>
                  <a:fillRect l="-2901" t="-8974" b="-26923"/>
                </a:stretch>
              </a:blipFill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12"/>
          <p:cNvCxnSpPr/>
          <p:nvPr/>
        </p:nvCxnSpPr>
        <p:spPr>
          <a:xfrm flipV="1">
            <a:off x="6752213" y="3248383"/>
            <a:ext cx="56890" cy="2224638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7"/>
              <p:cNvSpPr txBox="1"/>
              <p:nvPr/>
            </p:nvSpPr>
            <p:spPr>
              <a:xfrm>
                <a:off x="369300" y="5105177"/>
                <a:ext cx="3346447" cy="1200332"/>
              </a:xfrm>
              <a:prstGeom prst="rect">
                <a:avLst/>
              </a:prstGeom>
              <a:noFill/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Corps simple dans leur état standard de référence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fr-FR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0">
                        <a:latin typeface="Cambria Math" panose="02040503050406030204" pitchFamily="18" charset="0"/>
                      </a:rPr>
                      <m:t>𝟐𝟗𝟖</m:t>
                    </m:r>
                    <m:r>
                      <a:rPr lang="fr-FR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sz="24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1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00" y="5105177"/>
                <a:ext cx="3346447" cy="1200332"/>
              </a:xfrm>
              <a:prstGeom prst="rect">
                <a:avLst/>
              </a:prstGeom>
              <a:blipFill rotWithShape="0">
                <a:blip r:embed="rId8"/>
                <a:stretch>
                  <a:fillRect t="-3518" b="-10050"/>
                </a:stretch>
              </a:blipFill>
              <a:ln w="9528" cap="flat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8"/>
              <p:cNvSpPr/>
              <p:nvPr/>
            </p:nvSpPr>
            <p:spPr>
              <a:xfrm>
                <a:off x="-144721" y="4025902"/>
                <a:ext cx="3902732" cy="907752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gr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721" y="4025902"/>
                <a:ext cx="3902732" cy="9077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20"/>
          <p:cNvCxnSpPr/>
          <p:nvPr/>
        </p:nvCxnSpPr>
        <p:spPr>
          <a:xfrm>
            <a:off x="3194573" y="4552267"/>
            <a:ext cx="2085320" cy="1074712"/>
          </a:xfrm>
          <a:prstGeom prst="straightConnector1">
            <a:avLst/>
          </a:prstGeom>
          <a:noFill/>
          <a:ln w="76196" cap="flat">
            <a:solidFill>
              <a:srgbClr val="00B05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22"/>
              <p:cNvSpPr txBox="1"/>
              <p:nvPr/>
            </p:nvSpPr>
            <p:spPr>
              <a:xfrm>
                <a:off x="2661938" y="3289078"/>
                <a:ext cx="482440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0" u="none" strike="noStrike" kern="1200" cap="none" spc="0" baseline="0">
                  <a:solidFill>
                    <a:srgbClr val="FF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4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38" y="3289078"/>
                <a:ext cx="482440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392" r="-6329" b="-17778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23"/>
              <p:cNvSpPr txBox="1"/>
              <p:nvPr/>
            </p:nvSpPr>
            <p:spPr>
              <a:xfrm>
                <a:off x="4423932" y="4735842"/>
                <a:ext cx="482440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i="0" u="none" strike="noStrike" kern="1200" cap="none" spc="0" baseline="0" dirty="0">
                  <a:solidFill>
                    <a:srgbClr val="00B05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5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32" y="4735842"/>
                <a:ext cx="482440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1392" r="-6329" b="-17778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24"/>
              <p:cNvSpPr txBox="1"/>
              <p:nvPr/>
            </p:nvSpPr>
            <p:spPr>
              <a:xfrm>
                <a:off x="7003153" y="4146539"/>
                <a:ext cx="482440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i="0" u="none" strike="noStrike" kern="1200" cap="none" spc="0" baseline="0" dirty="0">
                  <a:solidFill>
                    <a:srgbClr val="0070C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6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53" y="4146539"/>
                <a:ext cx="482440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1392" r="-6329" b="-15217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8016765" y="2180526"/>
                <a:ext cx="4175235" cy="4598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000" b="1" dirty="0" smtClean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Donnés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20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2(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=230 </m:t>
                      </m:r>
                      <m:r>
                        <a:rPr lang="fr-FR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𝑘𝐽</m:t>
                      </m:r>
                      <m:r>
                        <a:rPr lang="fr-FR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 smtClean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2(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 </m:t>
                      </m:r>
                      <m:r>
                        <a:rPr lang="fr-FR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𝑘𝐽</m:t>
                      </m:r>
                      <m:r>
                        <a:rPr lang="fr-FR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2(</m:t>
                              </m:r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000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=−390 </m:t>
                      </m:r>
                      <m:r>
                        <a:rPr lang="fr-FR" sz="2000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𝑘𝐽</m:t>
                      </m:r>
                      <m:r>
                        <a:rPr lang="fr-FR" sz="2000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000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=−240 </m:t>
                      </m:r>
                      <m:r>
                        <a:rPr lang="fr-FR" sz="2000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𝑘𝐽</m:t>
                      </m:r>
                      <m:r>
                        <a:rPr lang="fr-FR" sz="2000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0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=40 </m:t>
                      </m:r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2(</m:t>
                              </m:r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=40 </m:t>
                      </m:r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2(</m:t>
                              </m:r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fr-FR" sz="20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=30 </m:t>
                      </m:r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𝑚𝑜𝑙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65" y="2180526"/>
                <a:ext cx="4175235" cy="4598503"/>
              </a:xfrm>
              <a:prstGeom prst="rect">
                <a:avLst/>
              </a:prstGeom>
              <a:blipFill rotWithShape="0">
                <a:blip r:embed="rId13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 txBox="1"/>
          <p:nvPr/>
        </p:nvSpPr>
        <p:spPr>
          <a:xfrm>
            <a:off x="1041620" y="185522"/>
            <a:ext cx="10367494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>
                <a:solidFill>
                  <a:srgbClr val="0070C0"/>
                </a:solidFill>
                <a:uFillTx/>
                <a:latin typeface="Calibri"/>
              </a:rPr>
              <a:t>Calcul d’une température de flamme grâce à la loi de Hess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4"/>
              <p:cNvSpPr txBox="1"/>
              <p:nvPr/>
            </p:nvSpPr>
            <p:spPr>
              <a:xfrm>
                <a:off x="744956" y="1791661"/>
                <a:ext cx="10960821" cy="442967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2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On introduit l’enthalpie standard de la réaction de combustion 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200" i="0">
                        <a:latin typeface="Cambria Math" panose="02040503050406030204" pitchFamily="18" charset="0"/>
                      </a:rPr>
                      <m:t>=298 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2200" i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fr-FR" sz="2200" b="0" i="1" u="none" strike="noStrike" kern="1200" cap="none" spc="0" baseline="0" dirty="0">
                  <a:solidFill>
                    <a:srgbClr val="000000"/>
                  </a:solidFill>
                  <a:uFillTx/>
                  <a:latin typeface="Cambria Math" pitchFamily="18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2200" b="0" i="1" u="none" strike="noStrike" kern="1200" cap="none" spc="0" baseline="0" dirty="0">
                  <a:solidFill>
                    <a:srgbClr val="000000"/>
                  </a:solidFill>
                  <a:uFillTx/>
                  <a:latin typeface="Cambria Math" pitchFamily="18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𝑐𝑜𝑚𝑏</m:t>
                          </m:r>
                        </m:sub>
                        <m: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200" i="0">
                          <a:latin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200" i="0"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𝑐𝑜𝑚𝑏</m:t>
                          </m:r>
                        </m:sub>
                        <m: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2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200" i="0">
                                      <a:latin typeface="Cambria Math" panose="02040503050406030204" pitchFamily="18" charset="0"/>
                                    </a:rPr>
                                    <m:t>2(</m:t>
                                  </m:r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200">
                                      <a:latin typeface="Cambria Math" panose="02040503050406030204" pitchFamily="18" charset="0"/>
                                    </a:rPr>
                                    <m:t>2(</m:t>
                                  </m:r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2∆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200" i="0">
                                      <a:latin typeface="Cambria Math" panose="02040503050406030204" pitchFamily="18" charset="0"/>
                                    </a:rPr>
                                    <m:t>2(</m:t>
                                  </m:r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</m:sSub>
                        </m:sub>
                        <m: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2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AN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𝑐𝑜𝑚𝑏</m:t>
                        </m:r>
                      </m:sub>
                      <m:sup>
                        <m:r>
                          <a:rPr lang="fr-FR" sz="2200" i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200" i="0">
                            <a:latin typeface="Cambria Math" panose="02040503050406030204" pitchFamily="18" charset="0"/>
                          </a:rPr>
                          <m:t>=298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fr-FR" sz="2200" i="0">
                        <a:latin typeface="Cambria Math" panose="02040503050406030204" pitchFamily="18" charset="0"/>
                      </a:rPr>
                      <m:t>=−1250 </m:t>
                    </m:r>
                    <m:r>
                      <m:rPr>
                        <m:sty m:val="p"/>
                      </m:rPr>
                      <a:rPr lang="fr-FR" sz="2200" i="0">
                        <a:latin typeface="Cambria Math" panose="02040503050406030204" pitchFamily="18" charset="0"/>
                      </a:rPr>
                      <m:t>kJ</m:t>
                    </m:r>
                    <m:r>
                      <a:rPr lang="fr-FR" sz="2200" i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𝑚𝑜𝑙</m:t>
                        </m:r>
                      </m:e>
                      <m:sup>
                        <m:r>
                          <a:rPr lang="fr-FR" sz="22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2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Ceci est la </a:t>
                </a:r>
                <a:r>
                  <a:rPr lang="fr-FR" sz="22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loi de Hess </a:t>
                </a:r>
                <a:r>
                  <a:rPr lang="fr-FR" sz="22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reliant l’enthalpie standard de réaction à une température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aux enthalpies standards de formation des </a:t>
                </a:r>
                <a:r>
                  <a:rPr lang="en-US" sz="2200" b="0" i="0" u="none" strike="noStrike" kern="1200" cap="none" spc="0" baseline="0" dirty="0" err="1">
                    <a:solidFill>
                      <a:srgbClr val="000000"/>
                    </a:solidFill>
                    <a:uFillTx/>
                    <a:latin typeface="Calibri"/>
                  </a:rPr>
                  <a:t>réactifs</a:t>
                </a:r>
                <a:r>
                  <a:rPr lang="en-US" sz="22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et </a:t>
                </a:r>
                <a:r>
                  <a:rPr lang="en-US" sz="2200" b="0" i="0" u="none" strike="noStrike" kern="1200" cap="none" spc="0" baseline="0" dirty="0" err="1">
                    <a:solidFill>
                      <a:srgbClr val="000000"/>
                    </a:solidFill>
                    <a:uFillTx/>
                    <a:latin typeface="Calibri"/>
                  </a:rPr>
                  <a:t>produits</a:t>
                </a:r>
                <a:r>
                  <a:rPr lang="en-US" sz="22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fr-FR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2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2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sz="22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3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56" y="1791661"/>
                <a:ext cx="10960821" cy="4429674"/>
              </a:xfrm>
              <a:prstGeom prst="rect">
                <a:avLst/>
              </a:prstGeom>
              <a:blipFill rotWithShape="0">
                <a:blip r:embed="rId3"/>
                <a:stretch>
                  <a:fillRect l="-723" t="-96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160</Words>
  <Application>Microsoft Office PowerPoint</Application>
  <PresentationFormat>Widescreen</PresentationFormat>
  <Paragraphs>83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Yu Mincho</vt:lpstr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PC Pooja</dc:creator>
  <cp:lastModifiedBy>Bernard Chelli</cp:lastModifiedBy>
  <cp:revision>30</cp:revision>
  <dcterms:created xsi:type="dcterms:W3CDTF">2020-01-22T20:38:56Z</dcterms:created>
  <dcterms:modified xsi:type="dcterms:W3CDTF">2020-06-12T16:16:43Z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2020-05-27T07:26:29.1906221Z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386acd25-2a71-40f3-b68b-4005ab6d0a66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